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60"/>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5" r:id="rId40"/>
    <p:sldId id="306" r:id="rId41"/>
    <p:sldId id="256" r:id="rId42"/>
    <p:sldId id="257" r:id="rId43"/>
    <p:sldId id="258" r:id="rId44"/>
    <p:sldId id="260" r:id="rId45"/>
    <p:sldId id="261" r:id="rId46"/>
    <p:sldId id="262" r:id="rId47"/>
    <p:sldId id="310" r:id="rId48"/>
    <p:sldId id="308" r:id="rId49"/>
    <p:sldId id="309" r:id="rId50"/>
    <p:sldId id="311" r:id="rId51"/>
    <p:sldId id="313" r:id="rId52"/>
    <p:sldId id="312" r:id="rId53"/>
    <p:sldId id="314" r:id="rId54"/>
    <p:sldId id="315" r:id="rId55"/>
    <p:sldId id="317" r:id="rId56"/>
    <p:sldId id="318" r:id="rId57"/>
    <p:sldId id="303"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 id="306"/>
            <p14:sldId id="256"/>
            <p14:sldId id="257"/>
            <p14:sldId id="258"/>
            <p14:sldId id="260"/>
            <p14:sldId id="261"/>
            <p14:sldId id="262"/>
            <p14:sldId id="310"/>
            <p14:sldId id="308"/>
            <p14:sldId id="309"/>
            <p14:sldId id="311"/>
            <p14:sldId id="313"/>
            <p14:sldId id="312"/>
            <p14:sldId id="314"/>
            <p14:sldId id="315"/>
            <p14:sldId id="317"/>
            <p14:sldId id="318"/>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898" autoAdjust="0"/>
  </p:normalViewPr>
  <p:slideViewPr>
    <p:cSldViewPr snapToGrid="0">
      <p:cViewPr varScale="1">
        <p:scale>
          <a:sx n="79" d="100"/>
          <a:sy n="79" d="100"/>
        </p:scale>
        <p:origin x="17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Rapidly-Exploring Random trees randomly generate</a:t>
            </a:r>
            <a:r>
              <a:rPr lang="en-US" baseline="0" dirty="0"/>
              <a:t> samples from valid space (not inside obstacles or outside the map) and attempts to make connections between samples. Connections must pass through free space and be straight. Eventual, it will produce a graph that contains both the goal node and start node.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49</a:t>
            </a:fld>
            <a:endParaRPr lang="en-US"/>
          </a:p>
        </p:txBody>
      </p:sp>
    </p:spTree>
    <p:extLst>
      <p:ext uri="{BB962C8B-B14F-4D97-AF65-F5344CB8AC3E}">
        <p14:creationId xmlns:p14="http://schemas.microsoft.com/office/powerpoint/2010/main" val="315137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51</a:t>
            </a:fld>
            <a:endParaRPr lang="en-US"/>
          </a:p>
        </p:txBody>
      </p:sp>
    </p:spTree>
    <p:extLst>
      <p:ext uri="{BB962C8B-B14F-4D97-AF65-F5344CB8AC3E}">
        <p14:creationId xmlns:p14="http://schemas.microsoft.com/office/powerpoint/2010/main" val="364307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GPS and satellite map, we can generate waypoint</a:t>
            </a:r>
            <a:r>
              <a:rPr lang="en-US" baseline="0" dirty="0"/>
              <a:t>s on the map. We then use this algorithm to find the shortest path. The local path planning algorithm will take care of the rest.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52</a:t>
            </a:fld>
            <a:endParaRPr lang="en-US"/>
          </a:p>
        </p:txBody>
      </p:sp>
    </p:spTree>
    <p:extLst>
      <p:ext uri="{BB962C8B-B14F-4D97-AF65-F5344CB8AC3E}">
        <p14:creationId xmlns:p14="http://schemas.microsoft.com/office/powerpoint/2010/main" val="336761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cool stuff and challenges. I</a:t>
            </a:r>
            <a:r>
              <a:rPr lang="en-US" baseline="0" dirty="0"/>
              <a:t>t would be much better if we are the ones who do the cool stuff.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54</a:t>
            </a:fld>
            <a:endParaRPr lang="en-US"/>
          </a:p>
        </p:txBody>
      </p:sp>
    </p:spTree>
    <p:extLst>
      <p:ext uri="{BB962C8B-B14F-4D97-AF65-F5344CB8AC3E}">
        <p14:creationId xmlns:p14="http://schemas.microsoft.com/office/powerpoint/2010/main" val="348589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hard to predict the path when the vehicle is drifting. We need a solid motion and control model to tackle this task. Safety is our next digest concern, because drifting requires high speed or angular momentum.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55</a:t>
            </a:fld>
            <a:endParaRPr lang="en-US"/>
          </a:p>
        </p:txBody>
      </p:sp>
    </p:spTree>
    <p:extLst>
      <p:ext uri="{BB962C8B-B14F-4D97-AF65-F5344CB8AC3E}">
        <p14:creationId xmlns:p14="http://schemas.microsoft.com/office/powerpoint/2010/main" val="660807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56</a:t>
            </a:fld>
            <a:endParaRPr lang="en-US"/>
          </a:p>
        </p:txBody>
      </p:sp>
    </p:spTree>
    <p:extLst>
      <p:ext uri="{BB962C8B-B14F-4D97-AF65-F5344CB8AC3E}">
        <p14:creationId xmlns:p14="http://schemas.microsoft.com/office/powerpoint/2010/main" val="563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a:t>
            </a:r>
            <a:r>
              <a:rPr lang="en-US" baseline="0" dirty="0"/>
              <a:t> We are still on the fence about what hardware we are going to use for some components of the project. We need to confirm every single piece of hardware before we can start our implementation. (Electronic hardware: computers, sensors, wires, etc. Basically everything that is part of the software.) We also need to make sure that the communications between the hardware are ready to go, both in hardware and software.</a:t>
            </a:r>
          </a:p>
          <a:p>
            <a:pPr marL="0" indent="0">
              <a:buFont typeface="Arial" panose="020B0604020202020204" pitchFamily="34" charset="0"/>
              <a:buNone/>
            </a:pPr>
            <a:r>
              <a:rPr lang="en-US" baseline="0" dirty="0"/>
              <a:t>This process could take 1 to 2 weeks. Plan: take this down during winter break.</a:t>
            </a:r>
          </a:p>
          <a:p>
            <a:pPr marL="171450" indent="-171450">
              <a:buFont typeface="Arial" panose="020B0604020202020204" pitchFamily="34" charset="0"/>
              <a:buChar char="•"/>
            </a:pPr>
            <a:r>
              <a:rPr lang="en-US" baseline="0" dirty="0"/>
              <a:t>2: After we have had all the necessary electronic components, we should start considering the safest way to mount the hardware. </a:t>
            </a:r>
          </a:p>
          <a:p>
            <a:pPr marL="0" indent="0">
              <a:buFont typeface="Arial" panose="020B0604020202020204" pitchFamily="34" charset="0"/>
              <a:buNone/>
            </a:pPr>
            <a:r>
              <a:rPr lang="en-US" baseline="0" dirty="0"/>
              <a:t>This could take 2 to 3 weeks, including, design, 3D printing, assembling, and testing. Plan: finish during the break or in the first two weeks of winter term.</a:t>
            </a:r>
          </a:p>
          <a:p>
            <a:pPr marL="171450" indent="-171450">
              <a:buFont typeface="Arial" panose="020B0604020202020204" pitchFamily="34" charset="0"/>
              <a:buChar char="•"/>
            </a:pPr>
            <a:r>
              <a:rPr lang="en-US" baseline="0" dirty="0"/>
              <a:t>3: After the vehicle is fully operational without any autonomous features, we move to a phase where we will implement the software for local operations. Meanwhile, the outcomes from milestone 1 and 2 will be tested more thoroughly. This phase will take 3 to 4 weeks. Will be done in winter term.</a:t>
            </a:r>
          </a:p>
          <a:p>
            <a:pPr marL="171450" indent="-171450">
              <a:buFont typeface="Arial" panose="020B0604020202020204" pitchFamily="34" charset="0"/>
              <a:buChar char="•"/>
            </a:pPr>
            <a:r>
              <a:rPr lang="en-US" baseline="0" dirty="0"/>
              <a:t>4: Global operations. Could possibly reuse some of the work done in milestone 3. this phase will take 3 to 4 weeks as well. Meanwhile, revise milestone 1, 2, 3.</a:t>
            </a:r>
          </a:p>
          <a:p>
            <a:pPr marL="171450" indent="-171450">
              <a:buFont typeface="Arial" panose="020B0604020202020204" pitchFamily="34" charset="0"/>
              <a:buChar char="•"/>
            </a:pPr>
            <a:r>
              <a:rPr lang="en-US" baseline="0" dirty="0"/>
              <a:t>5: Stretch goals: (Drifting and parallel parking) Do our best to accomplish these goals. Will take the rest of the time until Expo. This phase acts as a buffer to work on any unfinished tasks in milestone 3, 4.</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6</a:t>
            </a:fld>
            <a:endParaRPr lang="en-US"/>
          </a:p>
        </p:txBody>
      </p:sp>
    </p:spTree>
    <p:extLst>
      <p:ext uri="{BB962C8B-B14F-4D97-AF65-F5344CB8AC3E}">
        <p14:creationId xmlns:p14="http://schemas.microsoft.com/office/powerpoint/2010/main" val="73906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tech review helped us a lot to find out what we actually need. After that, the SRS was just an easy document to write.</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29</a:t>
            </a:fld>
            <a:endParaRPr lang="en-US"/>
          </a:p>
        </p:txBody>
      </p:sp>
    </p:spTree>
    <p:extLst>
      <p:ext uri="{BB962C8B-B14F-4D97-AF65-F5344CB8AC3E}">
        <p14:creationId xmlns:p14="http://schemas.microsoft.com/office/powerpoint/2010/main" val="243703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in</a:t>
            </a:r>
            <a:r>
              <a:rPr lang="en-US" baseline="0" dirty="0"/>
              <a:t> the SRS document late but it was high-quality.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31</a:t>
            </a:fld>
            <a:endParaRPr lang="en-US"/>
          </a:p>
        </p:txBody>
      </p:sp>
    </p:spTree>
    <p:extLst>
      <p:ext uri="{BB962C8B-B14F-4D97-AF65-F5344CB8AC3E}">
        <p14:creationId xmlns:p14="http://schemas.microsoft.com/office/powerpoint/2010/main" val="227423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Stepping into the end of the term, we think we are in good shape.</a:t>
            </a:r>
            <a:endParaRPr lang="en-US" dirty="0"/>
          </a:p>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32</a:t>
            </a:fld>
            <a:endParaRPr lang="en-US"/>
          </a:p>
        </p:txBody>
      </p:sp>
    </p:spTree>
    <p:extLst>
      <p:ext uri="{BB962C8B-B14F-4D97-AF65-F5344CB8AC3E}">
        <p14:creationId xmlns:p14="http://schemas.microsoft.com/office/powerpoint/2010/main" val="2459275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34</a:t>
            </a:fld>
            <a:endParaRPr lang="en-US"/>
          </a:p>
        </p:txBody>
      </p:sp>
    </p:spTree>
    <p:extLst>
      <p:ext uri="{BB962C8B-B14F-4D97-AF65-F5344CB8AC3E}">
        <p14:creationId xmlns:p14="http://schemas.microsoft.com/office/powerpoint/2010/main" val="246634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43</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46</a:t>
            </a:fld>
            <a:endParaRPr lang="en-US"/>
          </a:p>
        </p:txBody>
      </p:sp>
    </p:spTree>
    <p:extLst>
      <p:ext uri="{BB962C8B-B14F-4D97-AF65-F5344CB8AC3E}">
        <p14:creationId xmlns:p14="http://schemas.microsoft.com/office/powerpoint/2010/main" val="13018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setup: A close environment with predefined boundaries. The environment can be known and unknown. In a known environment, the system has full information of its surroundings. In a unknown environment, the robot has to scan for potential obstacles. </a:t>
            </a:r>
          </a:p>
          <a:p>
            <a:r>
              <a:rPr lang="en-US" baseline="0" dirty="0"/>
              <a:t>Local navigation is much easies than global navigation intuitively. So we think if we do local navigation first, it will be much easier for us to do global navigation later on.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48</a:t>
            </a:fld>
            <a:endParaRPr lang="en-US"/>
          </a:p>
        </p:txBody>
      </p:sp>
    </p:spTree>
    <p:extLst>
      <p:ext uri="{BB962C8B-B14F-4D97-AF65-F5344CB8AC3E}">
        <p14:creationId xmlns:p14="http://schemas.microsoft.com/office/powerpoint/2010/main" val="3764412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Layout" Target="../slideLayouts/slideLayout8.xml"/><Relationship Id="rId1" Type="http://schemas.openxmlformats.org/officeDocument/2006/relationships/video" Target="https://www.youtube.com/embed/qziUJcUDfBc"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planning.cs.uiuc.edu/node231.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aff.ustc.edu.cn/~csli/graduate/algorithms/book6/chap25.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kaiserscience.wordpress.com/physics/kinematics/accele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hyperlink" Target="http://www.esquire.com/lifestyle/cars/a5830/parallel-parking-tips-0509/"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a:t>Cierra </a:t>
            </a:r>
            <a:r>
              <a:rPr lang="en-US" dirty="0" err="1"/>
              <a:t>Shawe</a:t>
            </a:r>
            <a:r>
              <a:rPr lang="en-US" dirty="0"/>
              <a:t>, Tao Chen, Daniel Stoyer</a:t>
            </a:r>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a:t>Figure 1</a:t>
            </a:r>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a:t>Figure 1: image from https://autorally.github.io/</a:t>
            </a:r>
          </a:p>
        </p:txBody>
      </p:sp>
    </p:spTree>
    <p:extLst>
      <p:ext uri="{BB962C8B-B14F-4D97-AF65-F5344CB8AC3E}">
        <p14:creationId xmlns:p14="http://schemas.microsoft.com/office/powerpoint/2010/main" val="230713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Weeks 1-2</a:t>
            </a:r>
          </a:p>
        </p:txBody>
      </p:sp>
      <p:sp>
        <p:nvSpPr>
          <p:cNvPr id="3" name="Content Placeholder 2"/>
          <p:cNvSpPr>
            <a:spLocks noGrp="1"/>
          </p:cNvSpPr>
          <p:nvPr>
            <p:ph idx="1"/>
          </p:nvPr>
        </p:nvSpPr>
        <p:spPr/>
        <p:txBody>
          <a:bodyPr/>
          <a:lstStyle/>
          <a:p>
            <a:r>
              <a:rPr lang="en-US" dirty="0"/>
              <a:t>Weeks one and two were general introduction and orientation weeks. It was not until week 3 that projects started in earnest and the first assignment was assigned.</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Activities:</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a:t>LaTeX</a:t>
            </a:r>
            <a:r>
              <a:rPr lang="en-US" dirty="0"/>
              <a:t> document.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Problems:</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Solutions:</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a:t>Week 4</a:t>
            </a:r>
          </a:p>
        </p:txBody>
      </p:sp>
      <p:sp>
        <p:nvSpPr>
          <p:cNvPr id="3" name="Content Placeholder 2"/>
          <p:cNvSpPr>
            <a:spLocks noGrp="1"/>
          </p:cNvSpPr>
          <p:nvPr>
            <p:ph idx="1"/>
          </p:nvPr>
        </p:nvSpPr>
        <p:spPr/>
        <p:txBody>
          <a:bodyPr/>
          <a:lstStyle/>
          <a:p>
            <a:r>
              <a:rPr lang="en-US" b="1" dirty="0"/>
              <a:t>Activities:</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$1-2k vs $10-15k). Created a template for the SRS document and started looking into what requirements our project needed.</a:t>
            </a:r>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Problems:</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Solutions:</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lnSpcReduction="10000"/>
          </a:bodyPr>
          <a:lstStyle/>
          <a:p>
            <a:r>
              <a:rPr lang="en-US" b="1" dirty="0"/>
              <a:t>Activities:</a:t>
            </a:r>
            <a:br>
              <a:rPr lang="en-US" dirty="0"/>
            </a:br>
            <a:r>
              <a:rPr lang="en-US" dirty="0"/>
              <a:t>Worked on the SRS document. This phase of the project required us to brainstorm what components our system needed and how they fit together. 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 Researched how to construct a Gantt chart in </a:t>
            </a:r>
            <a:r>
              <a:rPr lang="en-US" dirty="0" err="1"/>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a:t>Problems:</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a:t>Solutions:</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Introduction</a:t>
            </a:r>
          </a:p>
        </p:txBody>
      </p:sp>
      <p:sp>
        <p:nvSpPr>
          <p:cNvPr id="5" name="Subtitle 4"/>
          <p:cNvSpPr>
            <a:spLocks noGrp="1"/>
          </p:cNvSpPr>
          <p:nvPr>
            <p:ph type="subTitle" idx="1"/>
          </p:nvPr>
        </p:nvSpPr>
        <p:spPr/>
        <p:txBody>
          <a:bodyPr/>
          <a:lstStyle/>
          <a:p>
            <a:r>
              <a:rPr lang="en-US" dirty="0"/>
              <a:t>What ARC is all about!</a:t>
            </a:r>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normAutofit fontScale="92500" lnSpcReduction="10000"/>
          </a:bodyPr>
          <a:lstStyle/>
          <a:p>
            <a:r>
              <a:rPr lang="en-US" b="1" dirty="0"/>
              <a:t>Activities:</a:t>
            </a:r>
            <a:br>
              <a:rPr lang="en-US" dirty="0"/>
            </a:br>
            <a:r>
              <a:rPr lang="en-US" dirty="0"/>
              <a:t>This was a </a:t>
            </a:r>
            <a:r>
              <a:rPr lang="en-US" i="1" dirty="0"/>
              <a:t>very</a:t>
            </a:r>
            <a:r>
              <a:rPr lang="en-US" dirty="0"/>
              <a:t> research-heavy 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Problems:</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Solutions:</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Activities:</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a:t>Problems:</a:t>
            </a:r>
            <a:br>
              <a:rPr lang="en-US" dirty="0"/>
            </a:br>
            <a:r>
              <a:rPr lang="en-US" dirty="0"/>
              <a:t>The biggest problem we had this week were sifting through hardware documentation, that was well... lacking in the documentation aspect. The 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Solutions:</a:t>
            </a:r>
            <a:br>
              <a:rPr lang="en-US" dirty="0"/>
            </a:br>
            <a:r>
              <a:rPr lang="en-US" dirty="0"/>
              <a:t>We spent more of our time researching to gain a better understanding of what we would need to do. When 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Activities:</a:t>
            </a:r>
            <a:br>
              <a:rPr lang="en-US" dirty="0"/>
            </a:br>
            <a:r>
              <a:rPr lang="en-US" dirty="0"/>
              <a:t>This week was focused on more research, primarily for the tech review. Thursday was also thanksgiving break, so not a lot happened between Wednesday and Sunday.</a:t>
            </a:r>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was sifting through a lot of research that doesn't have any examples to look at.</a:t>
            </a: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Solutions:</a:t>
            </a:r>
            <a:br>
              <a:rPr lang="en-US" dirty="0"/>
            </a:br>
            <a:r>
              <a:rPr lang="en-US" dirty="0"/>
              <a:t>Found as many basic examples as possible.</a:t>
            </a: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Activities:</a:t>
            </a:r>
            <a:br>
              <a:rPr lang="en-US" dirty="0"/>
            </a:br>
            <a:r>
              <a:rPr lang="en-US" dirty="0"/>
              <a:t>This week we managed to finish our tech review and started making progress on filling out our SRS document. We would call this the "AHA!" week in terms of progress, as we finally started to see how our project was going to come together. After turning in the tech review, we were able to start filling out requirements, which was significantly easier after knowing what the realistic capabilities of our hardware.</a:t>
            </a:r>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Shack®, Best Buy®, or on Amazon®.</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was being a week behind where we would have liked to be. Our SRS document was still not completed, even though we were making a lot of progress</a:t>
            </a: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Solutions:</a:t>
            </a:r>
            <a:br>
              <a:rPr lang="en-US" dirty="0"/>
            </a:br>
            <a:r>
              <a:rPr lang="en-US" dirty="0"/>
              <a:t>Our solution was to keep on moving forward and trying not to be affected too much by the setback from the previous documents. The next step was finishing our SRS document so that progress could be made on the design document.</a:t>
            </a:r>
            <a:endParaRPr lang="en-US" b="1" dirty="0"/>
          </a:p>
        </p:txBody>
      </p:sp>
    </p:spTree>
    <p:extLst>
      <p:ext uri="{BB962C8B-B14F-4D97-AF65-F5344CB8AC3E}">
        <p14:creationId xmlns:p14="http://schemas.microsoft.com/office/powerpoint/2010/main" val="2083064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Activities:</a:t>
            </a:r>
            <a:br>
              <a:rPr lang="en-US" dirty="0"/>
            </a:br>
            <a:r>
              <a:rPr lang="en-US" dirty="0"/>
              <a:t>We finished our SRS document, and received Kevin's seal of approval.  The feedback we received was positive, which was surprising and satisfying at the same time.  We finished the design document. This is a preliminary design for what the layout and communication methods will be, along with generally what software we will be using, and what milestones we will need to hit in order to test the viability of our solution.</a:t>
            </a:r>
            <a:endParaRPr lang="en-US" b="1" dirty="0"/>
          </a:p>
        </p:txBody>
      </p:sp>
    </p:spTree>
    <p:extLst>
      <p:ext uri="{BB962C8B-B14F-4D97-AF65-F5344CB8AC3E}">
        <p14:creationId xmlns:p14="http://schemas.microsoft.com/office/powerpoint/2010/main" val="122727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comes back to being a week behind and needing to finish the design document. As a research project, the design document specifications from the IEEE format didn't follow what we needed, so we ended up having to talk more about our process and general design, rather than specifics, since they are still unknown.</a:t>
            </a:r>
            <a:endParaRPr lang="en-US" b="1" dirty="0"/>
          </a:p>
        </p:txBody>
      </p:sp>
    </p:spTree>
    <p:extLst>
      <p:ext uri="{BB962C8B-B14F-4D97-AF65-F5344CB8AC3E}">
        <p14:creationId xmlns:p14="http://schemas.microsoft.com/office/powerpoint/2010/main" val="200960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Solutions:</a:t>
            </a:r>
            <a:br>
              <a:rPr lang="en-US" dirty="0"/>
            </a:br>
            <a:r>
              <a:rPr lang="en-US" dirty="0"/>
              <a:t>We managed to finish the design document by just putting in as much time as needed, however, it wasn't quite to the level that we would have liked. This means we will continue to develop the document to better meet the specifications, once we have tested our system viability. If the system is not viable, we will revisit the design and see what needs to be done in order to succeed.</a:t>
            </a:r>
            <a:endParaRPr lang="en-US" b="1" dirty="0"/>
          </a:p>
        </p:txBody>
      </p:sp>
    </p:spTree>
    <p:extLst>
      <p:ext uri="{BB962C8B-B14F-4D97-AF65-F5344CB8AC3E}">
        <p14:creationId xmlns:p14="http://schemas.microsoft.com/office/powerpoint/2010/main" val="126283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User Interface</a:t>
            </a:r>
          </a:p>
        </p:txBody>
      </p:sp>
      <p:sp>
        <p:nvSpPr>
          <p:cNvPr id="5" name="Subtitle 4"/>
          <p:cNvSpPr>
            <a:spLocks noGrp="1"/>
          </p:cNvSpPr>
          <p:nvPr>
            <p:ph type="subTitle" idx="1"/>
          </p:nvPr>
        </p:nvSpPr>
        <p:spPr/>
        <p:txBody>
          <a:bodyPr/>
          <a:lstStyle/>
          <a:p>
            <a:r>
              <a:rPr lang="en-US" dirty="0"/>
              <a:t>User interface (UI) is how the user and system communicate with one another. This is one of Dan’s areas of focus for ARC.</a:t>
            </a:r>
          </a:p>
        </p:txBody>
      </p:sp>
    </p:spTree>
    <p:extLst>
      <p:ext uri="{BB962C8B-B14F-4D97-AF65-F5344CB8AC3E}">
        <p14:creationId xmlns:p14="http://schemas.microsoft.com/office/powerpoint/2010/main" val="3901060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1295401" y="2556932"/>
            <a:ext cx="9601196" cy="3318936"/>
          </a:xfrm>
        </p:spPr>
        <p:txBody>
          <a:bodyPr/>
          <a:lstStyle/>
          <a:p>
            <a:r>
              <a:rPr lang="en-US" dirty="0"/>
              <a:t>Without good UI, everything is difficult.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079" y="3061644"/>
            <a:ext cx="8115300" cy="3181350"/>
          </a:xfrm>
          <a:prstGeom prst="rect">
            <a:avLst/>
          </a:prstGeom>
        </p:spPr>
      </p:pic>
      <p:sp>
        <p:nvSpPr>
          <p:cNvPr id="5" name="TextBox 4"/>
          <p:cNvSpPr txBox="1"/>
          <p:nvPr/>
        </p:nvSpPr>
        <p:spPr>
          <a:xfrm>
            <a:off x="4917989" y="6488668"/>
            <a:ext cx="6677341" cy="369332"/>
          </a:xfrm>
          <a:prstGeom prst="rect">
            <a:avLst/>
          </a:prstGeom>
          <a:noFill/>
        </p:spPr>
        <p:txBody>
          <a:bodyPr wrap="none" rtlCol="0">
            <a:spAutoFit/>
          </a:bodyPr>
          <a:lstStyle/>
          <a:p>
            <a:r>
              <a:rPr lang="en-US" dirty="0"/>
              <a:t>Image found at http://www.vincentchu.com/image/dilbert_interface.gif</a:t>
            </a:r>
          </a:p>
        </p:txBody>
      </p:sp>
    </p:spTree>
    <p:extLst>
      <p:ext uri="{BB962C8B-B14F-4D97-AF65-F5344CB8AC3E}">
        <p14:creationId xmlns:p14="http://schemas.microsoft.com/office/powerpoint/2010/main" val="157675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 Placeholder 3"/>
          <p:cNvSpPr>
            <a:spLocks noGrp="1"/>
          </p:cNvSpPr>
          <p:nvPr>
            <p:ph type="body" idx="1"/>
          </p:nvPr>
        </p:nvSpPr>
        <p:spPr/>
        <p:txBody>
          <a:bodyPr/>
          <a:lstStyle/>
          <a:p>
            <a:r>
              <a:rPr lang="en-US" dirty="0"/>
              <a:t>GUI</a:t>
            </a:r>
          </a:p>
        </p:txBody>
      </p:sp>
      <p:sp>
        <p:nvSpPr>
          <p:cNvPr id="5" name="Content Placeholder 4"/>
          <p:cNvSpPr>
            <a:spLocks noGrp="1"/>
          </p:cNvSpPr>
          <p:nvPr>
            <p:ph sz="half" idx="2"/>
          </p:nvPr>
        </p:nvSpPr>
        <p:spPr/>
        <p:txBody>
          <a:bodyPr/>
          <a:lstStyle/>
          <a:p>
            <a:r>
              <a:rPr lang="en-US" dirty="0"/>
              <a:t>Graphical User Interface</a:t>
            </a:r>
          </a:p>
          <a:p>
            <a:r>
              <a:rPr lang="en-US" dirty="0"/>
              <a:t>Most likely to be used on the ground station. Though may also be used on the companion computer.</a:t>
            </a:r>
          </a:p>
        </p:txBody>
      </p:sp>
      <p:sp>
        <p:nvSpPr>
          <p:cNvPr id="6" name="Text Placeholder 5"/>
          <p:cNvSpPr>
            <a:spLocks noGrp="1"/>
          </p:cNvSpPr>
          <p:nvPr>
            <p:ph type="body" sz="quarter" idx="3"/>
          </p:nvPr>
        </p:nvSpPr>
        <p:spPr/>
        <p:txBody>
          <a:bodyPr/>
          <a:lstStyle/>
          <a:p>
            <a:r>
              <a:rPr lang="en-US" dirty="0"/>
              <a:t>CLI</a:t>
            </a:r>
          </a:p>
        </p:txBody>
      </p:sp>
      <p:sp>
        <p:nvSpPr>
          <p:cNvPr id="7" name="Content Placeholder 6"/>
          <p:cNvSpPr>
            <a:spLocks noGrp="1"/>
          </p:cNvSpPr>
          <p:nvPr>
            <p:ph sz="quarter" idx="4"/>
          </p:nvPr>
        </p:nvSpPr>
        <p:spPr/>
        <p:txBody>
          <a:bodyPr/>
          <a:lstStyle/>
          <a:p>
            <a:r>
              <a:rPr lang="en-US" dirty="0"/>
              <a:t>Command Line Interface</a:t>
            </a:r>
          </a:p>
          <a:p>
            <a:r>
              <a:rPr lang="en-US" dirty="0"/>
              <a:t>Most likely to be used on the companion computer.</a:t>
            </a:r>
          </a:p>
        </p:txBody>
      </p:sp>
    </p:spTree>
    <p:extLst>
      <p:ext uri="{BB962C8B-B14F-4D97-AF65-F5344CB8AC3E}">
        <p14:creationId xmlns:p14="http://schemas.microsoft.com/office/powerpoint/2010/main" val="277497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Nice GUI for setting waypoints and seeing vehicle information.</a:t>
            </a:r>
          </a:p>
          <a:p>
            <a:pPr marL="285750" indent="-285750" algn="l">
              <a:buFont typeface="Arial" panose="020B0604020202020204" pitchFamily="34" charset="0"/>
              <a:buChar char="•"/>
            </a:pPr>
            <a:r>
              <a:rPr lang="en-US" dirty="0"/>
              <a:t>Can be used with different software packages.</a:t>
            </a:r>
          </a:p>
          <a:p>
            <a:pPr marL="285750" indent="-285750" algn="l">
              <a:buFont typeface="Arial" panose="020B0604020202020204" pitchFamily="34" charset="0"/>
              <a:buChar char="•"/>
            </a:pPr>
            <a:endParaRPr lang="en-US" dirty="0"/>
          </a:p>
        </p:txBody>
      </p:sp>
      <p:sp>
        <p:nvSpPr>
          <p:cNvPr id="11" name="TextBox 10"/>
          <p:cNvSpPr txBox="1"/>
          <p:nvPr/>
        </p:nvSpPr>
        <p:spPr>
          <a:xfrm>
            <a:off x="1585699" y="6488668"/>
            <a:ext cx="10606301" cy="369332"/>
          </a:xfrm>
          <a:prstGeom prst="rect">
            <a:avLst/>
          </a:prstGeom>
          <a:noFill/>
        </p:spPr>
        <p:txBody>
          <a:bodyPr wrap="none" rtlCol="0">
            <a:spAutoFit/>
          </a:bodyPr>
          <a:lstStyle/>
          <a:p>
            <a:r>
              <a:rPr lang="en-US" dirty="0"/>
              <a:t>Image from https://donlakeflyer.gitbooks.io/qgroundcontrol-user-guide/content/QuickStart/ConnectedVehicle.jpg</a:t>
            </a:r>
          </a:p>
        </p:txBody>
      </p:sp>
    </p:spTree>
    <p:extLst>
      <p:ext uri="{BB962C8B-B14F-4D97-AF65-F5344CB8AC3E}">
        <p14:creationId xmlns:p14="http://schemas.microsoft.com/office/powerpoint/2010/main" val="101848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ROS</a:t>
            </a:r>
          </a:p>
        </p:txBody>
      </p:sp>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Robotics Operating System</a:t>
            </a:r>
          </a:p>
          <a:p>
            <a:pPr marL="742950" lvl="1" indent="-285750">
              <a:buFont typeface="Arial" panose="020B0604020202020204" pitchFamily="34" charset="0"/>
              <a:buChar char="•"/>
            </a:pPr>
            <a:r>
              <a:rPr lang="en-US" dirty="0"/>
              <a:t>A generic robotic platform for writing robotic software (</a:t>
            </a:r>
            <a:r>
              <a:rPr lang="en-US" dirty="0">
                <a:hlinkClick r:id="rId3"/>
              </a:rPr>
              <a:t>www.ros.org</a:t>
            </a:r>
            <a:r>
              <a:rPr lang="en-US" dirty="0"/>
              <a:t>).</a:t>
            </a:r>
          </a:p>
          <a:p>
            <a:pPr marL="742950" lvl="1" indent="-285750">
              <a:buFont typeface="Arial" panose="020B0604020202020204" pitchFamily="34" charset="0"/>
              <a:buChar char="•"/>
            </a:pPr>
            <a:r>
              <a:rPr lang="en-US" dirty="0"/>
              <a:t>Has many tools and libraries to pull from.</a:t>
            </a:r>
          </a:p>
          <a:p>
            <a:pPr marL="742950" lvl="1" indent="-285750">
              <a:buFont typeface="Arial" panose="020B0604020202020204" pitchFamily="34" charset="0"/>
              <a:buChar char="•"/>
            </a:pPr>
            <a:r>
              <a:rPr lang="en-US" dirty="0"/>
              <a:t>Is open source and freely available.</a:t>
            </a:r>
          </a:p>
          <a:p>
            <a:pPr marL="285750" indent="-285750" algn="l">
              <a:buFont typeface="Arial" panose="020B0604020202020204" pitchFamily="34" charset="0"/>
              <a:buChar char="•"/>
            </a:pPr>
            <a:endParaRPr lang="en-US" dirty="0"/>
          </a:p>
        </p:txBody>
      </p:sp>
      <p:pic>
        <p:nvPicPr>
          <p:cNvPr id="3" name="qziUJcUDfBc"/>
          <p:cNvPicPr>
            <a:picLocks noGrp="1" noRot="1" noChangeAspect="1"/>
          </p:cNvPicPr>
          <p:nvPr>
            <p:ph idx="1"/>
            <a:videoFile r:link="rId1"/>
          </p:nvPr>
        </p:nvPicPr>
        <p:blipFill>
          <a:blip r:embed="rId4"/>
          <a:stretch>
            <a:fillRect/>
          </a:stretch>
        </p:blipFill>
        <p:spPr>
          <a:xfrm>
            <a:off x="5867400" y="2143125"/>
            <a:ext cx="4572000" cy="2571750"/>
          </a:xfrm>
          <a:prstGeom prst="rect">
            <a:avLst/>
          </a:prstGeom>
        </p:spPr>
      </p:pic>
    </p:spTree>
    <p:extLst>
      <p:ext uri="{BB962C8B-B14F-4D97-AF65-F5344CB8AC3E}">
        <p14:creationId xmlns:p14="http://schemas.microsoft.com/office/powerpoint/2010/main" val="172876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User Interface</a:t>
            </a:r>
          </a:p>
        </p:txBody>
      </p:sp>
      <p:sp>
        <p:nvSpPr>
          <p:cNvPr id="9" name="Text Placeholder 8"/>
          <p:cNvSpPr>
            <a:spLocks noGrp="1"/>
          </p:cNvSpPr>
          <p:nvPr>
            <p:ph type="body" idx="1"/>
          </p:nvPr>
        </p:nvSpPr>
        <p:spPr/>
        <p:txBody>
          <a:bodyPr/>
          <a:lstStyle/>
          <a:p>
            <a:r>
              <a:rPr lang="en-US" dirty="0"/>
              <a:t>Dilemma</a:t>
            </a:r>
          </a:p>
        </p:txBody>
      </p:sp>
      <p:sp>
        <p:nvSpPr>
          <p:cNvPr id="10" name="Content Placeholder 9"/>
          <p:cNvSpPr>
            <a:spLocks noGrp="1"/>
          </p:cNvSpPr>
          <p:nvPr>
            <p:ph sz="half" idx="2"/>
          </p:nvPr>
        </p:nvSpPr>
        <p:spPr/>
        <p:txBody>
          <a:bodyPr/>
          <a:lstStyle/>
          <a:p>
            <a:r>
              <a:rPr lang="en-US" dirty="0"/>
              <a:t>There is no UI that is a complete package for our purposes.</a:t>
            </a:r>
          </a:p>
          <a:p>
            <a:r>
              <a:rPr lang="en-US" dirty="0" err="1"/>
              <a:t>QGroundControl</a:t>
            </a:r>
            <a:r>
              <a:rPr lang="en-US" dirty="0"/>
              <a:t> works with many different drone platforms, but is not used with ROS.</a:t>
            </a:r>
          </a:p>
          <a:p>
            <a:endParaRPr lang="en-US" dirty="0"/>
          </a:p>
        </p:txBody>
      </p:sp>
      <p:sp>
        <p:nvSpPr>
          <p:cNvPr id="11" name="Text Placeholder 10"/>
          <p:cNvSpPr>
            <a:spLocks noGrp="1"/>
          </p:cNvSpPr>
          <p:nvPr>
            <p:ph type="body" sz="quarter" idx="3"/>
          </p:nvPr>
        </p:nvSpPr>
        <p:spPr/>
        <p:txBody>
          <a:bodyPr/>
          <a:lstStyle/>
          <a:p>
            <a:r>
              <a:rPr lang="en-US" dirty="0"/>
              <a:t>Things Involved</a:t>
            </a:r>
          </a:p>
        </p:txBody>
      </p:sp>
      <p:sp>
        <p:nvSpPr>
          <p:cNvPr id="12" name="Content Placeholder 11"/>
          <p:cNvSpPr>
            <a:spLocks noGrp="1"/>
          </p:cNvSpPr>
          <p:nvPr>
            <p:ph sz="quarter" idx="4"/>
          </p:nvPr>
        </p:nvSpPr>
        <p:spPr/>
        <p:txBody>
          <a:bodyPr/>
          <a:lstStyle/>
          <a:p>
            <a:r>
              <a:rPr lang="en-US" dirty="0"/>
              <a:t>Communication protocols such as </a:t>
            </a:r>
            <a:r>
              <a:rPr lang="en-US" dirty="0" err="1"/>
              <a:t>MAVLink</a:t>
            </a:r>
            <a:r>
              <a:rPr lang="en-US" dirty="0"/>
              <a:t> or the ROS node protocol need to either be compatible with our software, or be easily converted.</a:t>
            </a:r>
          </a:p>
        </p:txBody>
      </p:sp>
    </p:spTree>
    <p:extLst>
      <p:ext uri="{BB962C8B-B14F-4D97-AF65-F5344CB8AC3E}">
        <p14:creationId xmlns:p14="http://schemas.microsoft.com/office/powerpoint/2010/main" val="11256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Model</a:t>
            </a:r>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266628"/>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95557" y="2592191"/>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Local Path Planning</a:t>
            </a:r>
          </a:p>
        </p:txBody>
      </p:sp>
      <p:sp>
        <p:nvSpPr>
          <p:cNvPr id="3" name="Subtitle 2"/>
          <p:cNvSpPr>
            <a:spLocks noGrp="1"/>
          </p:cNvSpPr>
          <p:nvPr>
            <p:ph type="subTitle" idx="1"/>
          </p:nvPr>
        </p:nvSpPr>
        <p:spPr/>
        <p:txBody>
          <a:bodyPr/>
          <a:lstStyle/>
          <a:p>
            <a:r>
              <a:rPr lang="en-US" dirty="0"/>
              <a:t>How to get from point A to point B in a local setup</a:t>
            </a:r>
          </a:p>
        </p:txBody>
      </p:sp>
    </p:spTree>
    <p:extLst>
      <p:ext uri="{BB962C8B-B14F-4D97-AF65-F5344CB8AC3E}">
        <p14:creationId xmlns:p14="http://schemas.microsoft.com/office/powerpoint/2010/main" val="1245176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Makes things easier</a:t>
            </a:r>
          </a:p>
        </p:txBody>
      </p:sp>
    </p:spTree>
    <p:extLst>
      <p:ext uri="{BB962C8B-B14F-4D97-AF65-F5344CB8AC3E}">
        <p14:creationId xmlns:p14="http://schemas.microsoft.com/office/powerpoint/2010/main" val="371486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Rapidly-Exploring Random Trees</a:t>
            </a:r>
          </a:p>
        </p:txBody>
      </p:sp>
      <p:pic>
        <p:nvPicPr>
          <p:cNvPr id="1026" name="Picture 2" descr="Image result for rapidly exploring random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3293838"/>
            <a:ext cx="460057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6607112" y="6044894"/>
            <a:ext cx="4804599" cy="369332"/>
          </a:xfrm>
          <a:prstGeom prst="rect">
            <a:avLst/>
          </a:prstGeom>
          <a:noFill/>
        </p:spPr>
        <p:txBody>
          <a:bodyPr wrap="square" rtlCol="0">
            <a:spAutoFit/>
          </a:bodyPr>
          <a:lstStyle/>
          <a:p>
            <a:r>
              <a:rPr lang="en-US" dirty="0"/>
              <a:t>Figure 4: </a:t>
            </a:r>
            <a:r>
              <a:rPr lang="en-US" dirty="0">
                <a:hlinkClick r:id="rId4"/>
              </a:rPr>
              <a:t>http://planning.cs.uiuc.edu/node231.html</a:t>
            </a:r>
            <a:r>
              <a:rPr lang="en-US" dirty="0"/>
              <a:t> </a:t>
            </a:r>
          </a:p>
        </p:txBody>
      </p:sp>
      <p:sp>
        <p:nvSpPr>
          <p:cNvPr id="6" name="Rectangle 5"/>
          <p:cNvSpPr/>
          <p:nvPr/>
        </p:nvSpPr>
        <p:spPr>
          <a:xfrm>
            <a:off x="6607112" y="3293838"/>
            <a:ext cx="2613344" cy="1680588"/>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Perfect for small setups.</a:t>
            </a:r>
          </a:p>
          <a:p>
            <a:pPr marL="285750" indent="-285750">
              <a:lnSpc>
                <a:spcPct val="200000"/>
              </a:lnSpc>
              <a:buFont typeface="Arial" panose="020B0604020202020204" pitchFamily="34" charset="0"/>
              <a:buChar char="•"/>
            </a:pPr>
            <a:r>
              <a:rPr lang="en-US" dirty="0"/>
              <a:t>Fast and reliable</a:t>
            </a:r>
          </a:p>
          <a:p>
            <a:pPr marL="285750" indent="-285750">
              <a:lnSpc>
                <a:spcPct val="200000"/>
              </a:lnSpc>
              <a:buFont typeface="Arial" panose="020B0604020202020204" pitchFamily="34" charset="0"/>
              <a:buChar char="•"/>
            </a:pPr>
            <a:r>
              <a:rPr lang="en-US" dirty="0"/>
              <a:t>Easy to implement</a:t>
            </a:r>
          </a:p>
        </p:txBody>
      </p:sp>
    </p:spTree>
    <p:extLst>
      <p:ext uri="{BB962C8B-B14F-4D97-AF65-F5344CB8AC3E}">
        <p14:creationId xmlns:p14="http://schemas.microsoft.com/office/powerpoint/2010/main" val="325044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Design</a:t>
            </a:r>
          </a:p>
        </p:txBody>
      </p:sp>
      <p:sp>
        <p:nvSpPr>
          <p:cNvPr id="4" name="Subtitle 3"/>
          <p:cNvSpPr>
            <a:spLocks noGrp="1"/>
          </p:cNvSpPr>
          <p:nvPr>
            <p:ph type="subTitle" idx="1"/>
          </p:nvPr>
        </p:nvSpPr>
        <p:spPr/>
        <p:txBody>
          <a:bodyPr/>
          <a:lstStyle/>
          <a:p>
            <a:r>
              <a:rPr lang="en-US" dirty="0"/>
              <a:t>Our approach to the ARC design</a:t>
            </a:r>
          </a:p>
        </p:txBody>
      </p:sp>
    </p:spTree>
    <p:extLst>
      <p:ext uri="{BB962C8B-B14F-4D97-AF65-F5344CB8AC3E}">
        <p14:creationId xmlns:p14="http://schemas.microsoft.com/office/powerpoint/2010/main" val="4236774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Global Path Planning</a:t>
            </a:r>
          </a:p>
        </p:txBody>
      </p:sp>
      <p:sp>
        <p:nvSpPr>
          <p:cNvPr id="3" name="Subtitle 2"/>
          <p:cNvSpPr>
            <a:spLocks noGrp="1"/>
          </p:cNvSpPr>
          <p:nvPr>
            <p:ph type="subTitle" idx="1"/>
          </p:nvPr>
        </p:nvSpPr>
        <p:spPr/>
        <p:txBody>
          <a:bodyPr/>
          <a:lstStyle/>
          <a:p>
            <a:r>
              <a:rPr lang="en-US" dirty="0"/>
              <a:t>How to get from point A to point B in a global setup</a:t>
            </a:r>
          </a:p>
        </p:txBody>
      </p:sp>
    </p:spTree>
    <p:extLst>
      <p:ext uri="{BB962C8B-B14F-4D97-AF65-F5344CB8AC3E}">
        <p14:creationId xmlns:p14="http://schemas.microsoft.com/office/powerpoint/2010/main" val="544448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It’s a autonomous Vehicle</a:t>
            </a:r>
          </a:p>
        </p:txBody>
      </p:sp>
    </p:spTree>
    <p:extLst>
      <p:ext uri="{BB962C8B-B14F-4D97-AF65-F5344CB8AC3E}">
        <p14:creationId xmlns:p14="http://schemas.microsoft.com/office/powerpoint/2010/main" val="3027334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A-Star-based Dijkstra’s Algorithm</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3747248" y="6044894"/>
            <a:ext cx="7664464" cy="369332"/>
          </a:xfrm>
          <a:prstGeom prst="rect">
            <a:avLst/>
          </a:prstGeom>
          <a:noFill/>
        </p:spPr>
        <p:txBody>
          <a:bodyPr wrap="square" rtlCol="0">
            <a:spAutoFit/>
          </a:bodyPr>
          <a:lstStyle/>
          <a:p>
            <a:r>
              <a:rPr lang="en-US" dirty="0"/>
              <a:t>Figure 4: </a:t>
            </a:r>
            <a:r>
              <a:rPr lang="en-US" dirty="0">
                <a:hlinkClick r:id="rId3"/>
              </a:rPr>
              <a:t>http://staff.ustc.edu.cn/~csli/graduate/algorithms/book6/chap25.htm</a:t>
            </a:r>
            <a:r>
              <a:rPr lang="en-US" dirty="0"/>
              <a:t> </a:t>
            </a:r>
          </a:p>
        </p:txBody>
      </p:sp>
      <p:sp>
        <p:nvSpPr>
          <p:cNvPr id="6" name="Rectangle 5"/>
          <p:cNvSpPr/>
          <p:nvPr/>
        </p:nvSpPr>
        <p:spPr>
          <a:xfrm>
            <a:off x="6607112" y="3293838"/>
            <a:ext cx="4719177"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Classic path planning algorithm with edge costs</a:t>
            </a:r>
          </a:p>
          <a:p>
            <a:pPr marL="285750" indent="-285750">
              <a:lnSpc>
                <a:spcPct val="200000"/>
              </a:lnSpc>
              <a:buFont typeface="Arial" panose="020B0604020202020204" pitchFamily="34" charset="0"/>
              <a:buChar char="•"/>
            </a:pPr>
            <a:r>
              <a:rPr lang="en-US" dirty="0"/>
              <a:t>Fast and reliable with A star</a:t>
            </a:r>
          </a:p>
          <a:p>
            <a:pPr marL="285750" indent="-285750">
              <a:lnSpc>
                <a:spcPct val="200000"/>
              </a:lnSpc>
              <a:buFont typeface="Arial" panose="020B0604020202020204" pitchFamily="34" charset="0"/>
              <a:buChar char="•"/>
            </a:pPr>
            <a:r>
              <a:rPr lang="en-US" dirty="0"/>
              <a:t>Easy to implement</a:t>
            </a:r>
          </a:p>
        </p:txBody>
      </p:sp>
      <p:pic>
        <p:nvPicPr>
          <p:cNvPr id="2050" name="Picture 2" descr="Image result for dijkstra's algorith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293838"/>
            <a:ext cx="46005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Special Algorithms</a:t>
            </a:r>
          </a:p>
        </p:txBody>
      </p:sp>
      <p:sp>
        <p:nvSpPr>
          <p:cNvPr id="3" name="Subtitle 2"/>
          <p:cNvSpPr>
            <a:spLocks noGrp="1"/>
          </p:cNvSpPr>
          <p:nvPr>
            <p:ph type="subTitle" idx="1"/>
          </p:nvPr>
        </p:nvSpPr>
        <p:spPr/>
        <p:txBody>
          <a:bodyPr/>
          <a:lstStyle/>
          <a:p>
            <a:r>
              <a:rPr lang="en-US" dirty="0"/>
              <a:t>Drifting and Parallel Parking</a:t>
            </a:r>
          </a:p>
        </p:txBody>
      </p:sp>
    </p:spTree>
    <p:extLst>
      <p:ext uri="{BB962C8B-B14F-4D97-AF65-F5344CB8AC3E}">
        <p14:creationId xmlns:p14="http://schemas.microsoft.com/office/powerpoint/2010/main" val="358047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Cool &amp;&amp; Challenging</a:t>
            </a:r>
          </a:p>
        </p:txBody>
      </p:sp>
    </p:spTree>
    <p:extLst>
      <p:ext uri="{BB962C8B-B14F-4D97-AF65-F5344CB8AC3E}">
        <p14:creationId xmlns:p14="http://schemas.microsoft.com/office/powerpoint/2010/main" val="138242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Drifting: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Motion Control</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5</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5: </a:t>
            </a:r>
            <a:r>
              <a:rPr lang="en-US" dirty="0">
                <a:hlinkClick r:id="rId3"/>
              </a:rPr>
              <a:t>https://kaiserscience.wordpress.com/physics/kinematics/acceleration/</a:t>
            </a:r>
            <a:r>
              <a:rPr lang="en-US" dirty="0"/>
              <a:t>  </a:t>
            </a:r>
          </a:p>
        </p:txBody>
      </p:sp>
      <p:sp>
        <p:nvSpPr>
          <p:cNvPr id="6" name="Rectangle 5"/>
          <p:cNvSpPr/>
          <p:nvPr/>
        </p:nvSpPr>
        <p:spPr>
          <a:xfrm>
            <a:off x="6607112" y="3293838"/>
            <a:ext cx="2648610"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Center of Gravity</a:t>
            </a:r>
          </a:p>
          <a:p>
            <a:pPr marL="285750" indent="-285750">
              <a:lnSpc>
                <a:spcPct val="200000"/>
              </a:lnSpc>
              <a:buFont typeface="Arial" panose="020B0604020202020204" pitchFamily="34" charset="0"/>
              <a:buChar char="•"/>
            </a:pPr>
            <a:r>
              <a:rPr lang="en-US" dirty="0"/>
              <a:t>Speed and planning</a:t>
            </a:r>
          </a:p>
          <a:p>
            <a:pPr marL="285750" indent="-285750">
              <a:lnSpc>
                <a:spcPct val="200000"/>
              </a:lnSpc>
              <a:buFont typeface="Arial" panose="020B0604020202020204" pitchFamily="34" charset="0"/>
              <a:buChar char="•"/>
            </a:pPr>
            <a:r>
              <a:rPr lang="en-US" dirty="0"/>
              <a:t>Uncertainties and safety.</a:t>
            </a:r>
          </a:p>
        </p:txBody>
      </p:sp>
      <p:pic>
        <p:nvPicPr>
          <p:cNvPr id="3074" name="Picture 2" descr="Image result for car drifting motion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3327522"/>
            <a:ext cx="46005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98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Parking: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Path:</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6</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6: </a:t>
            </a:r>
            <a:r>
              <a:rPr lang="en-US" dirty="0">
                <a:hlinkClick r:id="rId3"/>
              </a:rPr>
              <a:t>http://www.esquire.com/lifestyle/cars/a5830/parallel-parking-tips-0509/</a:t>
            </a:r>
            <a:r>
              <a:rPr lang="en-US" dirty="0"/>
              <a:t>   </a:t>
            </a:r>
          </a:p>
        </p:txBody>
      </p:sp>
      <p:sp>
        <p:nvSpPr>
          <p:cNvPr id="6" name="Rectangle 5"/>
          <p:cNvSpPr/>
          <p:nvPr/>
        </p:nvSpPr>
        <p:spPr>
          <a:xfrm>
            <a:off x="6607112" y="3293838"/>
            <a:ext cx="2823209" cy="1200329"/>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A special pre-defined path</a:t>
            </a:r>
          </a:p>
          <a:p>
            <a:pPr marL="285750" indent="-285750">
              <a:lnSpc>
                <a:spcPct val="200000"/>
              </a:lnSpc>
              <a:buFont typeface="Arial" panose="020B0604020202020204" pitchFamily="34" charset="0"/>
              <a:buChar char="•"/>
            </a:pPr>
            <a:r>
              <a:rPr lang="en-US" dirty="0"/>
              <a:t>Real-time or static</a:t>
            </a:r>
          </a:p>
        </p:txBody>
      </p:sp>
      <p:pic>
        <p:nvPicPr>
          <p:cNvPr id="5122" name="Picture 2" descr="Image result for parallel pa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113084"/>
            <a:ext cx="438150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228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Cierra</a:t>
            </a:r>
          </a:p>
        </p:txBody>
      </p:sp>
      <p:sp>
        <p:nvSpPr>
          <p:cNvPr id="5" name="Subtitle 4"/>
          <p:cNvSpPr>
            <a:spLocks noGrp="1"/>
          </p:cNvSpPr>
          <p:nvPr>
            <p:ph type="subTitle" idx="1"/>
          </p:nvPr>
        </p:nvSpPr>
        <p:spPr/>
        <p:txBody>
          <a:bodyPr/>
          <a:lstStyle/>
          <a:p>
            <a:r>
              <a:rPr lang="en-US" dirty="0"/>
              <a:t>Change the title and add an area of focus to talk about.</a:t>
            </a:r>
          </a:p>
        </p:txBody>
      </p:sp>
    </p:spTree>
    <p:extLst>
      <p:ext uri="{BB962C8B-B14F-4D97-AF65-F5344CB8AC3E}">
        <p14:creationId xmlns:p14="http://schemas.microsoft.com/office/powerpoint/2010/main" val="1082008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lstStyle/>
          <a:p>
            <a:r>
              <a:rPr lang="en-US" b="1" dirty="0"/>
              <a:t>Summary of good things that have happened.</a:t>
            </a:r>
          </a:p>
          <a:p>
            <a:r>
              <a:rPr lang="en-US" b="1" dirty="0"/>
              <a:t>Summary of changes that need to be made and what we will do to make the changes.</a:t>
            </a:r>
          </a:p>
          <a:p>
            <a:r>
              <a:rPr lang="en-US" b="1" dirty="0"/>
              <a:t>Next term we will be implementing our experimental design process. This will be an iterative process where we try our initial design elements, test the results against our requirements, and make adjustments based on the results. We will gradually increase the capabilities of the vehicle as we meet our milestones.</a:t>
            </a:r>
          </a:p>
        </p:txBody>
      </p:sp>
    </p:spTree>
    <p:extLst>
      <p:ext uri="{BB962C8B-B14F-4D97-AF65-F5344CB8AC3E}">
        <p14:creationId xmlns:p14="http://schemas.microsoft.com/office/powerpoint/2010/main" val="163123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Design</a:t>
            </a:r>
          </a:p>
        </p:txBody>
      </p:sp>
      <p:sp>
        <p:nvSpPr>
          <p:cNvPr id="3" name="Content Placeholder 2"/>
          <p:cNvSpPr>
            <a:spLocks noGrp="1"/>
          </p:cNvSpPr>
          <p:nvPr>
            <p:ph idx="1"/>
          </p:nvPr>
        </p:nvSpPr>
        <p:spPr/>
        <p:txBody>
          <a:bodyPr>
            <a:normAutofit fontScale="92500" lnSpcReduction="10000"/>
          </a:bodyPr>
          <a:lstStyle/>
          <a:p>
            <a:r>
              <a:rPr lang="en-US" dirty="0"/>
              <a:t>Experimental model using milestones:</a:t>
            </a:r>
            <a:br>
              <a:rPr lang="en-US" dirty="0"/>
            </a:br>
            <a:r>
              <a:rPr lang="en-US" dirty="0"/>
              <a:t>The uncertain nature of the ARC project requires us to set capability milestones to measure against.</a:t>
            </a:r>
          </a:p>
          <a:p>
            <a:r>
              <a:rPr lang="en-US" dirty="0"/>
              <a:t>Milestone #1: All hardware and communications between hardware are ready. </a:t>
            </a:r>
          </a:p>
          <a:p>
            <a:r>
              <a:rPr lang="en-US" dirty="0"/>
              <a:t>Milestone #2: Hardware mounting is completed and tested. </a:t>
            </a:r>
          </a:p>
          <a:p>
            <a:r>
              <a:rPr lang="en-US" dirty="0"/>
              <a:t>Milestone #3: Operations in a local setup are completed and tested.</a:t>
            </a:r>
          </a:p>
          <a:p>
            <a:r>
              <a:rPr lang="en-US" dirty="0"/>
              <a:t>Milestone #4: Operations in a global setup are completed and tested.</a:t>
            </a:r>
          </a:p>
          <a:p>
            <a:r>
              <a:rPr lang="en-US" dirty="0"/>
              <a:t>Milestone #5: Stretch goals are completed and tested.</a:t>
            </a:r>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ARC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a:t>Figure 2: 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a:t>Figure 2</a:t>
            </a:r>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sp>
        <p:nvSpPr>
          <p:cNvPr id="3" name="Content Placeholder 2"/>
          <p:cNvSpPr>
            <a:spLocks noGrp="1"/>
          </p:cNvSpPr>
          <p:nvPr>
            <p:ph idx="1"/>
          </p:nvPr>
        </p:nvSpPr>
        <p:spPr/>
        <p:txBody>
          <a:bodyPr/>
          <a:lstStyle/>
          <a:p>
            <a:r>
              <a:rPr lang="en-US" dirty="0"/>
              <a:t>Here is where we are at …</a:t>
            </a:r>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Activities Summary</a:t>
            </a:r>
          </a:p>
        </p:txBody>
      </p:sp>
      <p:sp>
        <p:nvSpPr>
          <p:cNvPr id="7" name="Subtitle 6"/>
          <p:cNvSpPr>
            <a:spLocks noGrp="1"/>
          </p:cNvSpPr>
          <p:nvPr>
            <p:ph type="subTitle" idx="1"/>
          </p:nvPr>
        </p:nvSpPr>
        <p:spPr/>
        <p:txBody>
          <a:bodyPr/>
          <a:lstStyle/>
          <a:p>
            <a:r>
              <a:rPr lang="en-US" dirty="0"/>
              <a:t>A summary of weekly activities, problems, and solutions.</a:t>
            </a:r>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622</TotalTime>
  <Words>1622</Words>
  <Application>Microsoft Office PowerPoint</Application>
  <PresentationFormat>Widescreen</PresentationFormat>
  <Paragraphs>215</Paragraphs>
  <Slides>58</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ROS</vt:lpstr>
      <vt:lpstr>User Interface</vt:lpstr>
      <vt:lpstr>Motion Model</vt:lpstr>
      <vt:lpstr>Why?</vt:lpstr>
      <vt:lpstr>How?</vt:lpstr>
      <vt:lpstr>Control Model</vt:lpstr>
      <vt:lpstr>Why?</vt:lpstr>
      <vt:lpstr>How?</vt:lpstr>
      <vt:lpstr>Local Path Planning</vt:lpstr>
      <vt:lpstr>Why?</vt:lpstr>
      <vt:lpstr>How?</vt:lpstr>
      <vt:lpstr>Global Path Planning</vt:lpstr>
      <vt:lpstr>Why?</vt:lpstr>
      <vt:lpstr>How?</vt:lpstr>
      <vt:lpstr>Special Algorithms</vt:lpstr>
      <vt:lpstr>Why?</vt:lpstr>
      <vt:lpstr>Drifting: How?</vt:lpstr>
      <vt:lpstr>Parallel Parking: How?</vt:lpstr>
      <vt:lpstr>Cierra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陈韬</cp:lastModifiedBy>
  <cp:revision>49</cp:revision>
  <dcterms:created xsi:type="dcterms:W3CDTF">2016-12-06T07:45:03Z</dcterms:created>
  <dcterms:modified xsi:type="dcterms:W3CDTF">2016-12-07T06:53:16Z</dcterms:modified>
</cp:coreProperties>
</file>